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415" r:id="rId2"/>
    <p:sldId id="432" r:id="rId3"/>
    <p:sldId id="416" r:id="rId4"/>
    <p:sldId id="431" r:id="rId5"/>
    <p:sldId id="399" r:id="rId6"/>
    <p:sldId id="438" r:id="rId7"/>
    <p:sldId id="404" r:id="rId8"/>
    <p:sldId id="401" r:id="rId9"/>
    <p:sldId id="446" r:id="rId10"/>
    <p:sldId id="400" r:id="rId11"/>
    <p:sldId id="437" r:id="rId12"/>
    <p:sldId id="439" r:id="rId13"/>
    <p:sldId id="440" r:id="rId14"/>
    <p:sldId id="441" r:id="rId15"/>
    <p:sldId id="436" r:id="rId16"/>
    <p:sldId id="442" r:id="rId17"/>
    <p:sldId id="428" r:id="rId18"/>
    <p:sldId id="435" r:id="rId19"/>
    <p:sldId id="443" r:id="rId20"/>
    <p:sldId id="445" r:id="rId21"/>
    <p:sldId id="434" r:id="rId22"/>
    <p:sldId id="433" r:id="rId23"/>
    <p:sldId id="429" r:id="rId24"/>
    <p:sldId id="450" r:id="rId25"/>
    <p:sldId id="430" r:id="rId26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3917"/>
    <a:srgbClr val="A50021"/>
    <a:srgbClr val="CC0000"/>
    <a:srgbClr val="007033"/>
    <a:srgbClr val="D4D3DF"/>
    <a:srgbClr val="642F04"/>
    <a:srgbClr val="351413"/>
    <a:srgbClr val="2129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062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0C0CBEE-FBA5-406B-8D6F-CC51AABCE17D}" type="datetimeFigureOut">
              <a:rPr lang="ru-RU"/>
              <a:pPr>
                <a:defRPr/>
              </a:pPr>
              <a:t>21.11.2021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7B9A737-85C8-4916-9447-CA2626B7B60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05618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C79A39-50A2-4DDF-8A37-DB8EFEF36EBF}" type="datetimeFigureOut">
              <a:rPr lang="ru-RU"/>
              <a:pPr>
                <a:defRPr/>
              </a:pPr>
              <a:t>21.11.2021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0AB956-E2B6-46D5-A955-5B04DCB9C45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7D54E7-D5D3-4710-8BA7-596D1B1DECE5}" type="datetimeFigureOut">
              <a:rPr lang="ru-RU"/>
              <a:pPr>
                <a:defRPr/>
              </a:pPr>
              <a:t>21.11.2021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1C3C1A-94DA-4BEF-9AFE-B80ACCF7B2E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E7546E-0E65-4B6E-8672-7AE2DBD47963}" type="datetimeFigureOut">
              <a:rPr lang="ru-RU"/>
              <a:pPr>
                <a:defRPr/>
              </a:pPr>
              <a:t>21.11.2021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3A455D-3654-41F2-90AF-5917282D3AC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/>
          </p:nvPr>
        </p:nvSpPr>
        <p:spPr>
          <a:xfrm>
            <a:off x="457202" y="244478"/>
            <a:ext cx="8388351" cy="585152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245225"/>
            <a:ext cx="1901825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34290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937375" y="6245225"/>
            <a:ext cx="1901825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ED5038-99C7-4B5A-9CDC-A33490A9339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A4A3C2-31D7-4871-8732-410283C38BB2}" type="datetimeFigureOut">
              <a:rPr lang="ru-RU"/>
              <a:pPr>
                <a:defRPr/>
              </a:pPr>
              <a:t>21.11.2021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4C7E85-4936-4164-8C9A-ACC8A9BBB79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4509EF-441F-433C-BD71-E3F8FE25E2F8}" type="datetimeFigureOut">
              <a:rPr lang="ru-RU"/>
              <a:pPr>
                <a:defRPr/>
              </a:pPr>
              <a:t>21.11.2021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013820-0AB1-405D-B2C5-2B882B58D34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932C8D-558F-4D52-9B38-C0AEB96AAA9D}" type="datetimeFigureOut">
              <a:rPr lang="ru-RU"/>
              <a:pPr>
                <a:defRPr/>
              </a:pPr>
              <a:t>21.11.2021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0F4531-4457-44A9-B171-5D416FA6E68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CC0053-5658-4FD0-B2E0-CBD969A395DE}" type="datetimeFigureOut">
              <a:rPr lang="ru-RU"/>
              <a:pPr>
                <a:defRPr/>
              </a:pPr>
              <a:t>21.11.2021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2CB636-1204-42B7-9933-74D99518B23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86D11F-F0A5-44E0-ADE9-149D4051913F}" type="datetimeFigureOut">
              <a:rPr lang="ru-RU"/>
              <a:pPr>
                <a:defRPr/>
              </a:pPr>
              <a:t>21.11.2021</a:t>
            </a:fld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9C56EC-D0A1-4E74-A80E-83F8C5E9F90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D63D52-15E0-476D-ABA7-D4B30EF1A7E1}" type="datetimeFigureOut">
              <a:rPr lang="ru-RU"/>
              <a:pPr>
                <a:defRPr/>
              </a:pPr>
              <a:t>21.11.2021</a:t>
            </a:fld>
            <a:endParaRPr 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DDA5E7-F9F2-4787-8D0B-551F9CADB25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57FDB0-B040-4D7E-81FE-226377FE711E}" type="datetimeFigureOut">
              <a:rPr lang="ru-RU"/>
              <a:pPr>
                <a:defRPr/>
              </a:pPr>
              <a:t>21.11.2021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78FBC-1527-42B0-9524-9B49BDF1BD7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27C28A-7347-4280-A2E3-9FE7A12A7736}" type="datetimeFigureOut">
              <a:rPr lang="ru-RU"/>
              <a:pPr>
                <a:defRPr/>
              </a:pPr>
              <a:t>21.11.2021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DC1840-D5DC-4A8E-9B50-B496D2D1D28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8EEB794-5801-4BCC-BC8C-3E1550EC2EDB}" type="datetimeFigureOut">
              <a:rPr lang="ru-RU"/>
              <a:pPr>
                <a:defRPr/>
              </a:pPr>
              <a:t>21.11.2021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E021E72-FADF-431D-820D-0980F230B3D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  <p:sldLayoutId id="2147483661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gif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slideLayout" Target="../slideLayouts/slideLayout7.xml"/><Relationship Id="rId1" Type="http://schemas.openxmlformats.org/officeDocument/2006/relationships/audio" Target="file:///D:\Kamalak%20%20slayt%20%20navoiy\Zarafshon%2010%20%20Kamalak\Prezident.wav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15362" name="Picture 3" descr="j0210154[1]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solidFill>
            <a:srgbClr val="18E858"/>
          </a:solidFill>
          <a:ln>
            <a:solidFill>
              <a:schemeClr val="accent2"/>
            </a:solidFill>
          </a:ln>
        </p:spPr>
      </p:pic>
      <p:sp>
        <p:nvSpPr>
          <p:cNvPr id="15363" name="Прямоугольник 6"/>
          <p:cNvSpPr>
            <a:spLocks noChangeArrowheads="1"/>
          </p:cNvSpPr>
          <p:nvPr/>
        </p:nvSpPr>
        <p:spPr bwMode="auto">
          <a:xfrm>
            <a:off x="762000" y="642938"/>
            <a:ext cx="733425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36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uz-Cyrl-UZ" sz="3600" b="1" dirty="0" smtClean="0">
                <a:latin typeface="Times New Roman" pitchFamily="18" charset="0"/>
                <a:cs typeface="Times New Roman" pitchFamily="18" charset="0"/>
              </a:rPr>
              <a:t>o’rta</a:t>
            </a:r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uz-Cyrl-UZ" sz="3600" b="1" dirty="0">
                <a:latin typeface="Times New Roman" pitchFamily="18" charset="0"/>
                <a:cs typeface="Times New Roman" pitchFamily="18" charset="0"/>
              </a:rPr>
              <a:t> ta’lim  maktab                              </a:t>
            </a:r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                </a:t>
            </a:r>
            <a:r>
              <a:rPr lang="uz-Cyrl-UZ" sz="3600" b="1" dirty="0">
                <a:latin typeface="Times New Roman" pitchFamily="18" charset="0"/>
                <a:cs typeface="Times New Roman" pitchFamily="18" charset="0"/>
              </a:rPr>
              <a:t>   </a:t>
            </a:r>
            <a:br>
              <a:rPr lang="uz-Cyrl-UZ" sz="3600" b="1" dirty="0">
                <a:latin typeface="Times New Roman" pitchFamily="18" charset="0"/>
                <a:cs typeface="Times New Roman" pitchFamily="18" charset="0"/>
              </a:rPr>
            </a:br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ru-RU" sz="36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 err="1">
                <a:latin typeface="Times New Roman" pitchFamily="18" charset="0"/>
                <a:cs typeface="Times New Roman" pitchFamily="18" charset="0"/>
              </a:rPr>
              <a:t>boshlang’ich</a:t>
            </a:r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3600" b="1" dirty="0" err="1">
                <a:latin typeface="Times New Roman" pitchFamily="18" charset="0"/>
                <a:cs typeface="Times New Roman" pitchFamily="18" charset="0"/>
              </a:rPr>
              <a:t>sinf</a:t>
            </a:r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sz="3600" b="1" dirty="0" err="1">
                <a:latin typeface="Times New Roman" pitchFamily="18" charset="0"/>
                <a:cs typeface="Times New Roman" pitchFamily="18" charset="0"/>
              </a:rPr>
              <a:t>o’qituvchisi</a:t>
            </a:r>
            <a:endParaRPr lang="ru-RU" sz="3600" dirty="0">
              <a:latin typeface="Calibri" pitchFamily="34" charset="0"/>
            </a:endParaRPr>
          </a:p>
        </p:txBody>
      </p:sp>
      <p:sp>
        <p:nvSpPr>
          <p:cNvPr id="15364" name="Прямоугольник 9"/>
          <p:cNvSpPr>
            <a:spLocks noChangeArrowheads="1"/>
          </p:cNvSpPr>
          <p:nvPr/>
        </p:nvSpPr>
        <p:spPr bwMode="auto">
          <a:xfrm>
            <a:off x="1285875" y="4286250"/>
            <a:ext cx="72151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 b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ru-RU" sz="2800" b="1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365" name="WordArt 3"/>
          <p:cNvSpPr txBox="1">
            <a:spLocks noChangeArrowheads="1" noChangeShapeType="1" noTextEdit="1"/>
          </p:cNvSpPr>
          <p:nvPr/>
        </p:nvSpPr>
        <p:spPr bwMode="auto">
          <a:xfrm>
            <a:off x="1143000" y="5143500"/>
            <a:ext cx="6762750" cy="1131888"/>
          </a:xfrm>
          <a:prstGeom prst="rect">
            <a:avLst/>
          </a:prstGeom>
        </p:spPr>
        <p:txBody>
          <a:bodyPr wrap="none" fromWordArt="1"/>
          <a:lstStyle/>
          <a:p>
            <a:pPr algn="ctr">
              <a:defRPr/>
            </a:pPr>
            <a:r>
              <a:rPr lang="en-US" sz="3600" kern="10" dirty="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FFFFFF"/>
                    </a:gs>
                    <a:gs pos="100000">
                      <a:srgbClr val="E36C0A"/>
                    </a:gs>
                  </a:gsLst>
                  <a:lin ang="5400000" scaled="1"/>
                </a:gradFill>
                <a:latin typeface="Impact"/>
              </a:rPr>
              <a:t>  </a:t>
            </a:r>
            <a:endParaRPr lang="ru-RU" sz="3600" kern="10" dirty="0">
              <a:ln w="9525">
                <a:solidFill>
                  <a:srgbClr val="FF0000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FFFFFF"/>
                  </a:gs>
                  <a:gs pos="100000">
                    <a:srgbClr val="E36C0A"/>
                  </a:gs>
                </a:gsLst>
                <a:lin ang="5400000" scaled="1"/>
              </a:gradFill>
              <a:latin typeface="Impact"/>
            </a:endParaRPr>
          </a:p>
        </p:txBody>
      </p:sp>
      <p:sp>
        <p:nvSpPr>
          <p:cNvPr id="15366" name="WordArt 8"/>
          <p:cNvSpPr>
            <a:spLocks noChangeArrowheads="1" noChangeShapeType="1" noTextEdit="1"/>
          </p:cNvSpPr>
          <p:nvPr/>
        </p:nvSpPr>
        <p:spPr bwMode="auto">
          <a:xfrm>
            <a:off x="857250" y="3643313"/>
            <a:ext cx="7586663" cy="7080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b="1" kern="1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FFFF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latin typeface="Times New Roman"/>
                <a:cs typeface="Times New Roman"/>
              </a:rPr>
              <a:t>               </a:t>
            </a:r>
            <a:r>
              <a:rPr lang="en-US" sz="3600" b="1" kern="10" dirty="0" err="1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FFFF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latin typeface="Times New Roman"/>
                <a:cs typeface="Times New Roman"/>
              </a:rPr>
              <a:t>ning</a:t>
            </a:r>
            <a:endParaRPr lang="ru-RU" sz="3600" b="1" kern="1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FFFF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latin typeface="Times New Roman"/>
              <a:cs typeface="Times New Roman"/>
            </a:endParaRPr>
          </a:p>
        </p:txBody>
      </p:sp>
      <p:sp>
        <p:nvSpPr>
          <p:cNvPr id="15367" name="Прямоугольник 8"/>
          <p:cNvSpPr>
            <a:spLocks noChangeArrowheads="1"/>
          </p:cNvSpPr>
          <p:nvPr/>
        </p:nvSpPr>
        <p:spPr bwMode="auto">
          <a:xfrm>
            <a:off x="1285875" y="4149725"/>
            <a:ext cx="664368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2-sinf </a:t>
            </a:r>
            <a:r>
              <a:rPr lang="en-US" sz="36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uchun</a:t>
            </a:r>
            <a:r>
              <a:rPr lang="en-US" sz="3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matematika</a:t>
            </a:r>
            <a:r>
              <a:rPr lang="en-US" sz="36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fanidan</a:t>
            </a:r>
            <a:endParaRPr lang="en-US" sz="3600" b="1" dirty="0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рямоугольник 54"/>
          <p:cNvSpPr/>
          <p:nvPr/>
        </p:nvSpPr>
        <p:spPr>
          <a:xfrm>
            <a:off x="900113" y="404813"/>
            <a:ext cx="7488237" cy="646112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36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+mn-lt"/>
            </a:endParaRPr>
          </a:p>
        </p:txBody>
      </p:sp>
      <p:sp>
        <p:nvSpPr>
          <p:cNvPr id="150" name="Прямоугольник 149"/>
          <p:cNvSpPr/>
          <p:nvPr/>
        </p:nvSpPr>
        <p:spPr>
          <a:xfrm>
            <a:off x="4486275" y="2967038"/>
            <a:ext cx="185738" cy="923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5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+mn-lt"/>
            </a:endParaRPr>
          </a:p>
        </p:txBody>
      </p:sp>
      <p:sp>
        <p:nvSpPr>
          <p:cNvPr id="151" name="Прямоугольник 150"/>
          <p:cNvSpPr/>
          <p:nvPr/>
        </p:nvSpPr>
        <p:spPr>
          <a:xfrm>
            <a:off x="4486275" y="2967038"/>
            <a:ext cx="185738" cy="923925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+mn-lt"/>
            </a:endParaRPr>
          </a:p>
        </p:txBody>
      </p:sp>
      <p:sp>
        <p:nvSpPr>
          <p:cNvPr id="52" name="AutoShape 5"/>
          <p:cNvSpPr>
            <a:spLocks noChangeArrowheads="1"/>
          </p:cNvSpPr>
          <p:nvPr/>
        </p:nvSpPr>
        <p:spPr bwMode="auto">
          <a:xfrm>
            <a:off x="285720" y="357166"/>
            <a:ext cx="6500858" cy="6000792"/>
          </a:xfrm>
          <a:prstGeom prst="verticalScroll">
            <a:avLst>
              <a:gd name="adj" fmla="val 906"/>
            </a:avLst>
          </a:prstGeom>
          <a:solidFill>
            <a:schemeClr val="bg1"/>
          </a:solidFill>
          <a:ln w="9525">
            <a:gradFill>
              <a:gsLst>
                <a:gs pos="0">
                  <a:srgbClr val="FF3399"/>
                </a:gs>
                <a:gs pos="25000">
                  <a:srgbClr val="FF6633"/>
                </a:gs>
                <a:gs pos="50000">
                  <a:srgbClr val="FFFF00"/>
                </a:gs>
                <a:gs pos="75000">
                  <a:srgbClr val="01A78F"/>
                </a:gs>
                <a:gs pos="100000">
                  <a:srgbClr val="3366FF"/>
                </a:gs>
              </a:gsLst>
              <a:lin ang="5400000" scaled="0"/>
            </a:gradFill>
            <a:round/>
            <a:headEnd/>
            <a:tailEnd/>
          </a:ln>
          <a:effectLst/>
        </p:spPr>
        <p:txBody>
          <a:bodyPr wrap="none" anchor="ctr"/>
          <a:lstStyle/>
          <a:p>
            <a:pPr marL="342900" indent="-342900" algn="just">
              <a:defRPr/>
            </a:pPr>
            <a:endParaRPr lang="nb-NO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endParaRPr lang="nb-NO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endParaRPr lang="nb-NO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endParaRPr lang="nb-NO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endParaRPr lang="nb-NO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r>
              <a:rPr lang="nb-NO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                              </a:t>
            </a:r>
          </a:p>
          <a:p>
            <a:pPr marL="342900" indent="-342900" algn="just">
              <a:defRPr/>
            </a:pPr>
            <a:r>
              <a:rPr lang="nb-NO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                            </a:t>
            </a:r>
          </a:p>
          <a:p>
            <a:pPr marL="342900" indent="-342900" algn="just">
              <a:defRPr/>
            </a:pPr>
            <a:endParaRPr lang="nb-NO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endParaRPr lang="nb-NO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r>
              <a:rPr lang="nb-NO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                         </a:t>
            </a:r>
          </a:p>
          <a:p>
            <a:pPr marL="342900" indent="-342900" algn="just">
              <a:defRPr/>
            </a:pPr>
            <a:r>
              <a:rPr lang="nb-NO" sz="4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Darsning borishi: </a:t>
            </a:r>
          </a:p>
          <a:p>
            <a:pPr marL="342900" indent="-342900" algn="just">
              <a:defRPr/>
            </a:pPr>
            <a:r>
              <a:rPr lang="nb-NO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I.Tashkiliy qism, sinf tozaligi,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o`quvchilar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bilan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salomlashish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342900" indent="-342900" algn="just">
              <a:defRPr/>
            </a:pP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Salom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aziz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bolalarim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</a:t>
            </a:r>
            <a:endParaRPr lang="ru-RU" sz="12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Gulu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rayhon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bolalarim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12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Qani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tinglang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so’zlarim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</a:t>
            </a:r>
            <a:endParaRPr lang="ru-RU" sz="12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Jajji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o’g’il-qizlarim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12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Ona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yurt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egasisiz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</a:t>
            </a:r>
            <a:endParaRPr lang="ru-RU" sz="12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Istiqlol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ertasiz</a:t>
            </a:r>
            <a:endParaRPr lang="ru-RU" sz="12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Bo’ling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aqlu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rasolar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</a:t>
            </a:r>
            <a:endParaRPr lang="ru-RU" sz="12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Ham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bilimdon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donolar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 algn="just">
              <a:defRPr/>
            </a:pPr>
            <a:r>
              <a:rPr lang="en-US" sz="1200" b="1" dirty="0" err="1">
                <a:latin typeface="Times New Roman" pitchFamily="18" charset="0"/>
                <a:cs typeface="Times New Roman" pitchFamily="18" charset="0"/>
              </a:rPr>
              <a:t>Darsimiz</a:t>
            </a:r>
            <a:r>
              <a:rPr lang="en-US" sz="1200" b="1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342900" indent="-342900" algn="just">
              <a:defRPr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Matematika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fani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jonu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dilim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pPr marL="342900" indent="-342900" algn="just">
              <a:defRPr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senla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olay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chuqur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bilim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r>
              <a:rPr lang="en-US" sz="1200" b="1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Qani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ayting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bolalar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</a:t>
            </a:r>
            <a:endParaRPr lang="ru-RU" sz="12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Kim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navbatchi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bo’ladi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?</a:t>
            </a:r>
            <a:endParaRPr lang="ru-RU" sz="12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Ushbu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kunning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hisobin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</a:t>
            </a:r>
            <a:endParaRPr lang="ru-RU" sz="12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Menga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aytib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beradi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12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r>
              <a:rPr lang="en-US" sz="1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Ob-</a:t>
            </a:r>
            <a:r>
              <a:rPr lang="en-US" sz="12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havo</a:t>
            </a:r>
            <a:r>
              <a:rPr lang="en-US" sz="1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haqida</a:t>
            </a:r>
            <a:r>
              <a:rPr lang="en-US" sz="1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ma`lumot</a:t>
            </a:r>
            <a:r>
              <a:rPr lang="en-US" sz="1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1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butun</a:t>
            </a:r>
            <a:r>
              <a:rPr lang="en-US" sz="1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12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dunyoda</a:t>
            </a:r>
            <a:endParaRPr lang="en-US" sz="12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r>
              <a:rPr lang="en-US" sz="1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ro`y</a:t>
            </a:r>
            <a:r>
              <a:rPr lang="en-US" sz="1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berayotgan</a:t>
            </a:r>
            <a:r>
              <a:rPr lang="en-US" sz="1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yangilikla</a:t>
            </a:r>
            <a:r>
              <a:rPr lang="en-US" sz="1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haqida</a:t>
            </a:r>
            <a:r>
              <a:rPr lang="en-US" sz="1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ma`lumot</a:t>
            </a:r>
            <a:endParaRPr lang="en-US" sz="12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Bugun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hafta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kunining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naq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shanbasi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bo’libdi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</a:t>
            </a:r>
            <a:endParaRPr lang="ru-RU" sz="12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Olloh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ushbu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kuniga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katta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nazar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solibdi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12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Barcha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yaxshi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yumushlar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ezgu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niyat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orzular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</a:t>
            </a:r>
            <a:endParaRPr lang="ru-RU" sz="12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Ushbu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kunning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o’zida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ijobat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ham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bo’libdi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 algn="just">
              <a:defRPr/>
            </a:pPr>
            <a:r>
              <a:rPr lang="ru-RU" sz="1400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endParaRPr lang="ru-RU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1143000" y="731520"/>
            <a:ext cx="6400800" cy="347472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9663" cy="715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620688"/>
            <a:ext cx="3096344" cy="295515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5724128" y="836712"/>
            <a:ext cx="2376263" cy="1384995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/>
              <a:t>2 </a:t>
            </a:r>
            <a:r>
              <a:rPr lang="en-US" sz="2800" b="1" dirty="0" err="1"/>
              <a:t>sonini</a:t>
            </a:r>
            <a:r>
              <a:rPr lang="en-US" sz="2800" b="1" dirty="0"/>
              <a:t> </a:t>
            </a:r>
            <a:r>
              <a:rPr lang="en-US" sz="2800" b="1" dirty="0" err="1"/>
              <a:t>bir</a:t>
            </a:r>
            <a:r>
              <a:rPr lang="en-US" sz="2800" b="1" dirty="0"/>
              <a:t> </a:t>
            </a:r>
            <a:endParaRPr lang="en-US" sz="2800" b="1" dirty="0" smtClean="0"/>
          </a:p>
          <a:p>
            <a:r>
              <a:rPr lang="en-US" sz="2800" b="1" dirty="0" err="1" smtClean="0"/>
              <a:t>xonali</a:t>
            </a:r>
            <a:r>
              <a:rPr lang="en-US" sz="2800" b="1" dirty="0" smtClean="0"/>
              <a:t> </a:t>
            </a:r>
            <a:r>
              <a:rPr lang="en-US" sz="2800" b="1" dirty="0" err="1"/>
              <a:t>songa</a:t>
            </a:r>
            <a:r>
              <a:rPr lang="en-US" sz="2800" b="1" dirty="0"/>
              <a:t> </a:t>
            </a:r>
            <a:endParaRPr lang="en-US" sz="2800" b="1" dirty="0" smtClean="0"/>
          </a:p>
          <a:p>
            <a:r>
              <a:rPr lang="en-US" sz="2800" b="1" dirty="0" err="1" smtClean="0"/>
              <a:t>ko‘paytirish</a:t>
            </a:r>
            <a:endParaRPr lang="ru-RU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213" y="5573093"/>
            <a:ext cx="1494078" cy="128490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034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1319487" y="817266"/>
            <a:ext cx="6663775" cy="470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587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/>
          </p:nvPr>
        </p:nvSpPr>
        <p:spPr/>
        <p:txBody>
          <a:bodyPr/>
          <a:lstStyle/>
          <a:p>
            <a:pPr marR="89535" algn="just">
              <a:lnSpc>
                <a:spcPct val="115000"/>
              </a:lnSpc>
              <a:spcAft>
                <a:spcPts val="0"/>
              </a:spcAft>
            </a:pPr>
            <a:endParaRPr lang="en-US" b="1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89535" algn="just">
              <a:lnSpc>
                <a:spcPct val="115000"/>
              </a:lnSpc>
              <a:spcAft>
                <a:spcPts val="0"/>
              </a:spcAft>
            </a:pPr>
            <a:endParaRPr lang="en-US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89535" algn="just">
              <a:lnSpc>
                <a:spcPct val="115000"/>
              </a:lnSpc>
              <a:spcAft>
                <a:spcPts val="0"/>
              </a:spcAft>
            </a:pPr>
            <a:r>
              <a:rPr lang="en-US" b="1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O`tgan</a:t>
            </a:r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mavzuni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mustahkamlash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O`tilgan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mavzu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yuzasidan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savol-javob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o`tkazish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uy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vazifasini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bajarilishini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tahlili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o`tkazilib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no`to`g`ri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bajarilgan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misollar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yuzasidan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ko`rsatma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beraman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8093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 smtClean="0">
              <a:latin typeface="Times New Roman" panose="02020603050405020304" pitchFamily="18" charset="0"/>
              <a:ea typeface="Malgun Gothic" panose="020B0503020000020004" pitchFamily="34" charset="-127"/>
            </a:endParaRP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ea typeface="Malgun Gothic" panose="020B0503020000020004" pitchFamily="34" charset="-127"/>
            </a:endParaRPr>
          </a:p>
          <a:p>
            <a:pPr marL="0" indent="0">
              <a:buNone/>
            </a:pPr>
            <a:endParaRPr lang="en-US" b="1" dirty="0" smtClean="0">
              <a:latin typeface="Times New Roman" panose="02020603050405020304" pitchFamily="18" charset="0"/>
              <a:ea typeface="Malgun Gothic" panose="020B0503020000020004" pitchFamily="34" charset="-127"/>
            </a:endParaRP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ea typeface="Malgun Gothic" panose="020B0503020000020004" pitchFamily="34" charset="-127"/>
            </a:endParaRPr>
          </a:p>
          <a:p>
            <a:pPr marL="0" indent="0">
              <a:buNone/>
            </a:pPr>
            <a:r>
              <a:rPr lang="en-US" b="1" dirty="0" smtClean="0">
                <a:latin typeface="Times New Roman" panose="02020603050405020304" pitchFamily="18" charset="0"/>
                <a:ea typeface="Malgun Gothic" panose="020B0503020000020004" pitchFamily="34" charset="-127"/>
              </a:rPr>
              <a:t>                  </a:t>
            </a:r>
            <a:r>
              <a:rPr lang="en-US" b="1" dirty="0" err="1" smtClean="0">
                <a:latin typeface="Times New Roman" panose="02020603050405020304" pitchFamily="18" charset="0"/>
                <a:ea typeface="Malgun Gothic" panose="020B0503020000020004" pitchFamily="34" charset="-127"/>
              </a:rPr>
              <a:t>Yangi</a:t>
            </a:r>
            <a:r>
              <a:rPr lang="en-US" b="1" dirty="0" smtClean="0">
                <a:latin typeface="Times New Roman" panose="02020603050405020304" pitchFamily="18" charset="0"/>
                <a:ea typeface="Malgun Gothic" panose="020B0503020000020004" pitchFamily="34" charset="-127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Malgun Gothic" panose="020B0503020000020004" pitchFamily="34" charset="-127"/>
              </a:rPr>
              <a:t>mavzu</a:t>
            </a:r>
            <a:r>
              <a:rPr lang="en-US" b="1" dirty="0">
                <a:latin typeface="Times New Roman" panose="02020603050405020304" pitchFamily="18" charset="0"/>
                <a:ea typeface="Malgun Gothic" panose="020B0503020000020004" pitchFamily="34" charset="-127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Malgun Gothic" panose="020B0503020000020004" pitchFamily="34" charset="-127"/>
              </a:rPr>
              <a:t>bayoni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8083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1143000" y="731520"/>
            <a:ext cx="6400800" cy="347472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8" y="0"/>
            <a:ext cx="10152063" cy="7227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Выноска-облако 5"/>
          <p:cNvSpPr/>
          <p:nvPr/>
        </p:nvSpPr>
        <p:spPr>
          <a:xfrm>
            <a:off x="251520" y="-171400"/>
            <a:ext cx="5076057" cy="2636912"/>
          </a:xfrm>
          <a:prstGeom prst="cloudCallout">
            <a:avLst>
              <a:gd name="adj1" fmla="val 65113"/>
              <a:gd name="adj2" fmla="val 29616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Times New Roman" panose="02020603050405020304" pitchFamily="18" charset="0"/>
                <a:ea typeface="Times New Roman" panose="02020603050405020304" pitchFamily="18" charset="0"/>
              </a:rPr>
              <a:t>Yangi mavzu  bayoni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63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7064" y="2814707"/>
            <a:ext cx="6669871" cy="209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6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0" name="Объект 1048649"/>
          <p:cNvSpPr>
            <a:spLocks noGrp="1"/>
          </p:cNvSpPr>
          <p:nvPr>
            <p:ph idx="4294967295"/>
          </p:nvPr>
        </p:nvSpPr>
        <p:spPr>
          <a:xfrm>
            <a:off x="-508000" y="1052513"/>
            <a:ext cx="8229600" cy="4530725"/>
          </a:xfrm>
        </p:spPr>
        <p:txBody>
          <a:bodyPr/>
          <a:lstStyle/>
          <a:p>
            <a:pPr marL="0" indent="0" algn="ctr" eaLnBrk="1" hangingPunct="1">
              <a:buFont typeface="Arial" charset="0"/>
              <a:buNone/>
              <a:defRPr/>
            </a:pPr>
            <a:r>
              <a:rPr lang="en-US" altLang="en-US" sz="50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Times New Roman" pitchFamily="18" charset="0"/>
              </a:rPr>
              <a:t>DAM OLISH</a:t>
            </a:r>
          </a:p>
          <a:p>
            <a:pPr marL="0" indent="0" algn="ctr" eaLnBrk="1" hangingPunct="1">
              <a:buFont typeface="Arial" charset="0"/>
              <a:buNone/>
              <a:defRPr/>
            </a:pPr>
            <a:r>
              <a:rPr lang="en-US" altLang="en-US" sz="50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Times New Roman" pitchFamily="18" charset="0"/>
              </a:rPr>
              <a:t>DAQIQASI</a:t>
            </a:r>
          </a:p>
        </p:txBody>
      </p:sp>
      <p:pic>
        <p:nvPicPr>
          <p:cNvPr id="35842" name="Рисунок 2097175" descr="2.png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00750" y="2428875"/>
            <a:ext cx="3421063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2" descr="Картинки по запросу &quot;сказка png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88" y="73025"/>
            <a:ext cx="9144000" cy="678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Рисунок 2097176" descr="Рисунок1.png"/>
          <p:cNvPicPr>
            <a:picLocks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0863" y="2857500"/>
            <a:ext cx="2508250" cy="374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1143000" y="731520"/>
            <a:ext cx="6400800" cy="347472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76367" cy="7357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Выноска-облако 5"/>
          <p:cNvSpPr/>
          <p:nvPr/>
        </p:nvSpPr>
        <p:spPr>
          <a:xfrm>
            <a:off x="-1" y="0"/>
            <a:ext cx="4622064" cy="1646398"/>
          </a:xfrm>
          <a:prstGeom prst="cloudCallout">
            <a:avLst>
              <a:gd name="adj1" fmla="val 53784"/>
              <a:gd name="adj2" fmla="val 6082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R="89535" algn="just">
              <a:lnSpc>
                <a:spcPct val="115000"/>
              </a:lnSpc>
              <a:spcAft>
                <a:spcPts val="0"/>
              </a:spcAft>
              <a:tabLst>
                <a:tab pos="5688330" algn="l"/>
              </a:tabLst>
            </a:pPr>
            <a:r>
              <a:rPr lang="en-US" sz="1600">
                <a:latin typeface="Times New Roman" panose="02020603050405020304" pitchFamily="18" charset="0"/>
                <a:ea typeface="Calibri" panose="020F0502020204030204" pitchFamily="34" charset="0"/>
              </a:rPr>
              <a:t>Guruhlab hisoblaymiz. Jami nechta kartoshka bor?</a:t>
            </a:r>
            <a:endParaRPr lang="ru-RU" sz="14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12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584" y="1556792"/>
            <a:ext cx="6663775" cy="216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666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Облако 3"/>
          <p:cNvSpPr/>
          <p:nvPr/>
        </p:nvSpPr>
        <p:spPr>
          <a:xfrm>
            <a:off x="457199" y="457200"/>
            <a:ext cx="8229601" cy="2711450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3200" b="1" dirty="0" err="1"/>
              <a:t>Mavzu</a:t>
            </a:r>
            <a:r>
              <a:rPr lang="en-US" sz="3200" b="1" dirty="0"/>
              <a:t>: 2 </a:t>
            </a:r>
            <a:r>
              <a:rPr lang="en-US" sz="3200" b="1" dirty="0" err="1"/>
              <a:t>sonini</a:t>
            </a:r>
            <a:r>
              <a:rPr lang="en-US" sz="3200" b="1" dirty="0"/>
              <a:t> </a:t>
            </a:r>
            <a:r>
              <a:rPr lang="en-US" sz="3200" b="1" dirty="0" err="1"/>
              <a:t>bir</a:t>
            </a:r>
            <a:r>
              <a:rPr lang="en-US" sz="3200" b="1" dirty="0"/>
              <a:t> </a:t>
            </a:r>
            <a:r>
              <a:rPr lang="en-US" sz="3200" b="1" dirty="0" err="1"/>
              <a:t>xonali</a:t>
            </a:r>
            <a:r>
              <a:rPr lang="en-US" sz="3200" b="1" dirty="0"/>
              <a:t> </a:t>
            </a:r>
            <a:r>
              <a:rPr lang="en-US" sz="3200" b="1" dirty="0" err="1"/>
              <a:t>songa</a:t>
            </a:r>
            <a:r>
              <a:rPr lang="en-US" sz="3200" b="1" dirty="0"/>
              <a:t> </a:t>
            </a:r>
            <a:r>
              <a:rPr lang="en-US" sz="3200" b="1" dirty="0" err="1"/>
              <a:t>ko‘paytirish</a:t>
            </a:r>
            <a:endParaRPr lang="ru-RU" sz="3200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304800" y="2895600"/>
            <a:ext cx="1752600" cy="914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3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-sinf</a:t>
            </a:r>
            <a:endParaRPr lang="ru-RU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7234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1143000" y="731520"/>
            <a:ext cx="6400800" cy="347472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237788" cy="730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Скругленная прямоугольная выноска 3"/>
          <p:cNvSpPr/>
          <p:nvPr/>
        </p:nvSpPr>
        <p:spPr>
          <a:xfrm>
            <a:off x="0" y="1395620"/>
            <a:ext cx="4211960" cy="3816424"/>
          </a:xfrm>
          <a:prstGeom prst="wedgeRoundRectCallout">
            <a:avLst>
              <a:gd name="adj1" fmla="val 101598"/>
              <a:gd name="adj2" fmla="val -28058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 err="1" smtClean="0"/>
              <a:t>Mustahkamlash</a:t>
            </a:r>
            <a:endParaRPr lang="en-US" sz="2400" dirty="0" smtClean="0"/>
          </a:p>
          <a:p>
            <a:r>
              <a:rPr lang="en-US" sz="2400" dirty="0" err="1" smtClean="0"/>
              <a:t>Xokkey</a:t>
            </a:r>
            <a:r>
              <a:rPr lang="en-US" sz="2400" dirty="0" smtClean="0"/>
              <a:t> </a:t>
            </a:r>
            <a:r>
              <a:rPr lang="en-US" sz="2400" dirty="0" err="1"/>
              <a:t>o‘yini</a:t>
            </a:r>
            <a:r>
              <a:rPr lang="en-US" sz="2400" dirty="0"/>
              <a:t> 6:6 </a:t>
            </a:r>
            <a:r>
              <a:rPr lang="en-US" sz="2400" dirty="0" err="1"/>
              <a:t>hisob</a:t>
            </a:r>
            <a:r>
              <a:rPr lang="en-US" sz="2400" dirty="0"/>
              <a:t> </a:t>
            </a:r>
            <a:r>
              <a:rPr lang="en-US" sz="2400" dirty="0" err="1"/>
              <a:t>bilan</a:t>
            </a:r>
            <a:r>
              <a:rPr lang="en-US" sz="2400" dirty="0"/>
              <a:t> </a:t>
            </a:r>
            <a:r>
              <a:rPr lang="en-US" sz="2400" dirty="0" err="1"/>
              <a:t>yakunlandi</a:t>
            </a:r>
            <a:r>
              <a:rPr lang="en-US" sz="2400" dirty="0"/>
              <a:t>. </a:t>
            </a:r>
            <a:r>
              <a:rPr lang="en-US" sz="2400" dirty="0" err="1"/>
              <a:t>Shayba</a:t>
            </a:r>
            <a:r>
              <a:rPr lang="en-US" sz="2400" dirty="0"/>
              <a:t> </a:t>
            </a:r>
            <a:r>
              <a:rPr lang="en-US" sz="2400" dirty="0" err="1"/>
              <a:t>darvozalarga</a:t>
            </a:r>
            <a:r>
              <a:rPr lang="en-US" sz="2400" dirty="0"/>
              <a:t> </a:t>
            </a:r>
            <a:r>
              <a:rPr lang="en-US" sz="2400" dirty="0" err="1"/>
              <a:t>jami</a:t>
            </a:r>
            <a:r>
              <a:rPr lang="en-US" sz="2400" dirty="0"/>
              <a:t> </a:t>
            </a:r>
            <a:r>
              <a:rPr lang="en-US" sz="2400" dirty="0" err="1"/>
              <a:t>necha</a:t>
            </a:r>
            <a:r>
              <a:rPr lang="en-US" sz="2400" dirty="0"/>
              <a:t> </a:t>
            </a:r>
            <a:r>
              <a:rPr lang="en-US" sz="2400" dirty="0" err="1"/>
              <a:t>marta</a:t>
            </a:r>
            <a:r>
              <a:rPr lang="en-US" sz="2400" dirty="0"/>
              <a:t> </a:t>
            </a:r>
            <a:r>
              <a:rPr lang="en-US" sz="2400" dirty="0" err="1"/>
              <a:t>kiritilgan</a:t>
            </a:r>
            <a:r>
              <a:rPr lang="en-US" sz="2400" dirty="0"/>
              <a:t>?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30638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4294967295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pic>
        <p:nvPicPr>
          <p:cNvPr id="5122" name="Picture 2" descr="C:\Users\acer\Desktop\Telegram\IMG_20200822_153711_89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744" y="-1"/>
            <a:ext cx="8991600" cy="6858001"/>
          </a:xfrm>
          <a:prstGeom prst="rect">
            <a:avLst/>
          </a:prstGeom>
          <a:noFill/>
        </p:spPr>
      </p:pic>
      <p:sp>
        <p:nvSpPr>
          <p:cNvPr id="5" name="Прямоугольник 4"/>
          <p:cNvSpPr/>
          <p:nvPr/>
        </p:nvSpPr>
        <p:spPr>
          <a:xfrm>
            <a:off x="3048574" y="3861048"/>
            <a:ext cx="408958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Rag`batlantirish</a:t>
            </a:r>
            <a:endParaRPr lang="ru-RU" sz="40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50800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z-Latn-UZ" dirty="0" smtClean="0"/>
              <a:t>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1143000" y="731520"/>
            <a:ext cx="6400800" cy="3474720"/>
          </a:xfrm>
          <a:prstGeom prst="rect">
            <a:avLst/>
          </a:prstGeom>
        </p:spPr>
        <p:txBody>
          <a:bodyPr/>
          <a:lstStyle/>
          <a:p>
            <a:r>
              <a:rPr lang="uz-Latn-UZ" dirty="0" smtClean="0"/>
              <a:t> </a:t>
            </a:r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5813"/>
            <a:ext cx="3059832" cy="5811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037392" y="0"/>
            <a:ext cx="82747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Sa</a:t>
            </a:r>
            <a:endParaRPr lang="ru-RU" sz="48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34967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94" t="4849" r="7424" b="50000"/>
          <a:stretch/>
        </p:blipFill>
        <p:spPr bwMode="auto">
          <a:xfrm>
            <a:off x="5362284" y="1196678"/>
            <a:ext cx="3491345" cy="554469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313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Заголовок 1048650"/>
          <p:cNvSpPr>
            <a:spLocks noGrp="1"/>
          </p:cNvSpPr>
          <p:nvPr>
            <p:ph type="title" idx="4294967295"/>
          </p:nvPr>
        </p:nvSpPr>
        <p:spPr>
          <a:xfrm>
            <a:off x="500063" y="549275"/>
            <a:ext cx="8229600" cy="1643063"/>
          </a:xfrm>
        </p:spPr>
        <p:txBody>
          <a:bodyPr/>
          <a:lstStyle/>
          <a:p>
            <a:pPr eaLnBrk="1" latinLnBrk="1" hangingPunct="1">
              <a:defRPr/>
            </a:pPr>
            <a:r>
              <a:rPr lang="en-US" altLang="en-US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Times New Roman" pitchFamily="18" charset="0"/>
              </a:rPr>
              <a:t>Uyga</a:t>
            </a:r>
            <a:r>
              <a:rPr lang="en-US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Times New Roman" pitchFamily="18" charset="0"/>
              </a:rPr>
              <a:t> </a:t>
            </a:r>
            <a:r>
              <a:rPr lang="en-US" altLang="en-US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Times New Roman" pitchFamily="18" charset="0"/>
              </a:rPr>
              <a:t>vazifa</a:t>
            </a:r>
            <a:r>
              <a:rPr lang="en-US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Times New Roman" pitchFamily="18" charset="0"/>
              </a:rPr>
              <a:t>: </a:t>
            </a:r>
            <a:r>
              <a:rPr lang="ru-RU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ru-RU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endParaRPr lang="en-US" altLang="en-US" sz="3200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sym typeface="Times New Roman" pitchFamily="18" charset="0"/>
            </a:endParaRPr>
          </a:p>
        </p:txBody>
      </p:sp>
      <p:pic>
        <p:nvPicPr>
          <p:cNvPr id="63491" name="Рисунок 2097178" descr="4.png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63" y="2643188"/>
            <a:ext cx="3571875" cy="398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2" name="Рисунок 2097179" descr="2.png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625" y="2428875"/>
            <a:ext cx="3714750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634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0" dur="2000" fill="hold"/>
                                        <p:tgtEl>
                                          <p:spTgt spid="634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286000" y="2427188"/>
            <a:ext cx="4572000" cy="2003625"/>
          </a:xfrm>
          <a:prstGeom prst="rect">
            <a:avLst/>
          </a:prstGeom>
        </p:spPr>
        <p:txBody>
          <a:bodyPr>
            <a:spAutoFit/>
          </a:bodyPr>
          <a:lstStyle/>
          <a:p>
            <a:pPr marR="89535" algn="just">
              <a:lnSpc>
                <a:spcPct val="115000"/>
              </a:lnSpc>
              <a:spcAft>
                <a:spcPts val="0"/>
              </a:spcAft>
            </a:pPr>
            <a:r>
              <a:rPr lang="en-US" b="1" dirty="0" err="1">
                <a:latin typeface="Times New Roman" panose="02020603050405020304" pitchFamily="18" charset="0"/>
                <a:ea typeface="Arial" panose="020B0604020202020204" pitchFamily="34" charset="0"/>
              </a:rPr>
              <a:t>Uyga</a:t>
            </a:r>
            <a:r>
              <a:rPr lang="en-US" b="1" dirty="0"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Arial" panose="020B0604020202020204" pitchFamily="34" charset="0"/>
              </a:rPr>
              <a:t>vazifa</a:t>
            </a:r>
            <a:r>
              <a:rPr lang="en-US" b="1" dirty="0">
                <a:latin typeface="Times New Roman" panose="02020603050405020304" pitchFamily="18" charset="0"/>
                <a:ea typeface="Arial" panose="020B0604020202020204" pitchFamily="34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Ko‘paytmalarni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topamiz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89535" algn="just"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Arial" panose="020B0604020202020204" pitchFamily="34" charset="0"/>
              </a:rPr>
              <a:t>2x1=2           2x3=6                2x6=12               2x7=14                 2x8=16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89535" algn="just"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Arial" panose="020B0604020202020204" pitchFamily="34" charset="0"/>
              </a:rPr>
              <a:t>1x2=2           3x2=6                6x2=12               7x2=14                 8x2=16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89535" algn="just">
              <a:lnSpc>
                <a:spcPct val="115000"/>
              </a:lnSpc>
              <a:spcAft>
                <a:spcPts val="0"/>
              </a:spcAft>
            </a:pPr>
            <a:r>
              <a:rPr lang="en-US" b="1" dirty="0">
                <a:solidFill>
                  <a:srgbClr val="0D0D0D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397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07975" y="0"/>
            <a:ext cx="9469438" cy="710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2214563" y="1857375"/>
            <a:ext cx="4857750" cy="29289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latinLnBrk="1">
              <a:defRPr/>
            </a:pPr>
            <a:r>
              <a:rPr lang="en-US" sz="5400" b="1" kern="0" dirty="0" err="1">
                <a:solidFill>
                  <a:schemeClr val="tx1"/>
                </a:solidFill>
                <a:sym typeface="Times New Roman" pitchFamily="18" charset="0"/>
              </a:rPr>
              <a:t>E’tiboringiz</a:t>
            </a:r>
            <a:r>
              <a:rPr lang="en-US" sz="5400" b="1" kern="0" dirty="0">
                <a:solidFill>
                  <a:schemeClr val="tx1"/>
                </a:solidFill>
                <a:sym typeface="Times New Roman" pitchFamily="18" charset="0"/>
              </a:rPr>
              <a:t> </a:t>
            </a:r>
          </a:p>
          <a:p>
            <a:pPr algn="ctr" latinLnBrk="1">
              <a:defRPr/>
            </a:pPr>
            <a:r>
              <a:rPr lang="en-US" sz="5400" b="1" kern="0" dirty="0" err="1">
                <a:solidFill>
                  <a:schemeClr val="tx1"/>
                </a:solidFill>
                <a:sym typeface="Times New Roman" pitchFamily="18" charset="0"/>
              </a:rPr>
              <a:t>uchun</a:t>
            </a:r>
            <a:r>
              <a:rPr lang="en-US" sz="5400" b="1" kern="0" dirty="0">
                <a:solidFill>
                  <a:schemeClr val="tx1"/>
                </a:solidFill>
                <a:sym typeface="Times New Roman" pitchFamily="18" charset="0"/>
              </a:rPr>
              <a:t> </a:t>
            </a:r>
            <a:r>
              <a:rPr lang="en-US" sz="5400" b="1" kern="0" dirty="0" err="1">
                <a:solidFill>
                  <a:schemeClr val="tx1"/>
                </a:solidFill>
                <a:sym typeface="Times New Roman" pitchFamily="18" charset="0"/>
              </a:rPr>
              <a:t>rahmat</a:t>
            </a:r>
            <a:r>
              <a:rPr lang="en-US" sz="5400" b="1" kern="0" dirty="0">
                <a:solidFill>
                  <a:schemeClr val="tx1"/>
                </a:solidFill>
                <a:sym typeface="Times New Roman" pitchFamily="18" charset="0"/>
              </a:rPr>
              <a:t>!!!</a:t>
            </a:r>
            <a:endParaRPr lang="ru-RU" sz="5400" b="1" kern="0" dirty="0">
              <a:solidFill>
                <a:schemeClr val="tx1"/>
              </a:solidFill>
              <a:sym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Заголовок 1"/>
          <p:cNvSpPr>
            <a:spLocks noGrp="1"/>
          </p:cNvSpPr>
          <p:nvPr>
            <p:ph type="ctrTitle"/>
          </p:nvPr>
        </p:nvSpPr>
        <p:spPr>
          <a:xfrm>
            <a:off x="2286000" y="1143000"/>
            <a:ext cx="5710238" cy="1223963"/>
          </a:xfrm>
        </p:spPr>
        <p:txBody>
          <a:bodyPr/>
          <a:lstStyle/>
          <a:p>
            <a:pPr eaLnBrk="1" hangingPunct="1"/>
            <a:r>
              <a:rPr lang="en-US" sz="4800" b="1" dirty="0" err="1" smtClean="0">
                <a:solidFill>
                  <a:srgbClr val="002060"/>
                </a:solidFill>
              </a:rPr>
              <a:t>Matematik</a:t>
            </a:r>
            <a:r>
              <a:rPr lang="en-US" sz="4800" b="1" dirty="0" smtClean="0">
                <a:solidFill>
                  <a:srgbClr val="002060"/>
                </a:solidFill>
              </a:rPr>
              <a:t> </a:t>
            </a:r>
            <a:r>
              <a:rPr lang="en-US" sz="4800" b="1" dirty="0" err="1" smtClean="0">
                <a:solidFill>
                  <a:srgbClr val="002060"/>
                </a:solidFill>
              </a:rPr>
              <a:t>darsi</a:t>
            </a:r>
            <a:r>
              <a:rPr lang="ru-RU" sz="4800" b="1" dirty="0" smtClean="0">
                <a:solidFill>
                  <a:srgbClr val="002060"/>
                </a:solidFill>
              </a:rPr>
              <a:t/>
            </a:r>
            <a:br>
              <a:rPr lang="ru-RU" sz="4800" b="1" dirty="0" smtClean="0">
                <a:solidFill>
                  <a:srgbClr val="002060"/>
                </a:solidFill>
              </a:rPr>
            </a:br>
            <a:r>
              <a:rPr lang="en-US" sz="4800" b="1" dirty="0" smtClean="0">
                <a:solidFill>
                  <a:srgbClr val="002060"/>
                </a:solidFill>
              </a:rPr>
              <a:t>2-sinf</a:t>
            </a:r>
            <a:endParaRPr lang="ru-RU" sz="4800" b="1" dirty="0" smtClean="0">
              <a:solidFill>
                <a:srgbClr val="002060"/>
              </a:solidFill>
            </a:endParaRPr>
          </a:p>
        </p:txBody>
      </p:sp>
      <p:pic>
        <p:nvPicPr>
          <p:cNvPr id="16386" name="Picture 5" descr="0_18a5d_74c4b39c_L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2238" y="0"/>
            <a:ext cx="3071812" cy="568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5" descr="0_1e877_6462291_L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988" y="5000625"/>
            <a:ext cx="1917700" cy="178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13" descr="834e36fef70ct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380288" y="0"/>
            <a:ext cx="1763712" cy="169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28" descr="0_16d77_e452a4be_XL"/>
          <p:cNvPicPr>
            <a:picLocks noChangeAspect="1" noChangeArrowheads="1" noCrop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1353937">
            <a:off x="2905125" y="4219575"/>
            <a:ext cx="2143125" cy="1293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92" name="WordArt 8"/>
          <p:cNvSpPr>
            <a:spLocks noChangeArrowheads="1" noChangeShapeType="1" noTextEdit="1"/>
          </p:cNvSpPr>
          <p:nvPr/>
        </p:nvSpPr>
        <p:spPr bwMode="auto">
          <a:xfrm>
            <a:off x="2878138" y="3075781"/>
            <a:ext cx="6265862" cy="1790700"/>
          </a:xfrm>
          <a:prstGeom prst="rect">
            <a:avLst/>
          </a:prstGeom>
        </p:spPr>
        <p:txBody>
          <a:bodyPr wrap="none" fromWordArt="1">
            <a:prstTxWarp prst="textDoubleWave1">
              <a:avLst>
                <a:gd name="adj1" fmla="val 6500"/>
                <a:gd name="adj2" fmla="val 0"/>
              </a:avLst>
            </a:prstTxWarp>
          </a:bodyPr>
          <a:lstStyle/>
          <a:p>
            <a:pPr algn="ctr"/>
            <a:endParaRPr lang="ru-RU" sz="3600" kern="10" spc="-360" dirty="0">
              <a:ln w="12700">
                <a:solidFill>
                  <a:srgbClr val="000099"/>
                </a:solidFill>
                <a:round/>
                <a:headEnd/>
                <a:tailEnd/>
              </a:ln>
              <a:solidFill>
                <a:srgbClr val="33CCFF"/>
              </a:solidFill>
              <a:effectLst>
                <a:outerShdw dist="125724" dir="18900000" algn="ctr" rotWithShape="0">
                  <a:srgbClr val="000099"/>
                </a:outerShdw>
              </a:effectLst>
              <a:latin typeface="Impac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639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grpId="1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4" presetClass="entr" presetSubtype="0" accel="100000" fill="hold" grpId="2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2" grpId="0" animBg="1"/>
      <p:bldP spid="16392" grpId="1" animBg="1"/>
      <p:bldP spid="16392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5" descr="0_14abe1_c147ad58_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979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Прямоугольник 54"/>
          <p:cNvSpPr>
            <a:spLocks noChangeArrowheads="1"/>
          </p:cNvSpPr>
          <p:nvPr/>
        </p:nvSpPr>
        <p:spPr bwMode="auto">
          <a:xfrm>
            <a:off x="685800" y="762000"/>
            <a:ext cx="7848600" cy="489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ru-RU" sz="7200">
              <a:solidFill>
                <a:srgbClr val="FF0000"/>
              </a:solidFill>
            </a:endParaRPr>
          </a:p>
          <a:p>
            <a:pPr algn="ctr" eaLnBrk="1" hangingPunct="1"/>
            <a:endParaRPr lang="en-US" sz="4800" i="1">
              <a:solidFill>
                <a:srgbClr val="FF0000"/>
              </a:solidFill>
            </a:endParaRPr>
          </a:p>
          <a:p>
            <a:pPr algn="ctr" eaLnBrk="1" hangingPunct="1"/>
            <a:endParaRPr lang="en-US" sz="4800">
              <a:solidFill>
                <a:srgbClr val="FF0000"/>
              </a:solidFill>
            </a:endParaRPr>
          </a:p>
          <a:p>
            <a:pPr algn="ctr" eaLnBrk="1" hangingPunct="1"/>
            <a:endParaRPr lang="en-US" sz="4800">
              <a:solidFill>
                <a:srgbClr val="FF0000"/>
              </a:solidFill>
            </a:endParaRPr>
          </a:p>
          <a:p>
            <a:pPr algn="ctr" eaLnBrk="1" hangingPunct="1"/>
            <a:endParaRPr lang="en-US" sz="4800">
              <a:solidFill>
                <a:srgbClr val="FF0000"/>
              </a:solidFill>
            </a:endParaRPr>
          </a:p>
          <a:p>
            <a:pPr algn="ctr" eaLnBrk="1" hangingPunct="1"/>
            <a:endParaRPr lang="ru-RU" sz="4800"/>
          </a:p>
        </p:txBody>
      </p:sp>
      <p:pic>
        <p:nvPicPr>
          <p:cNvPr id="15364" name="Picture 6" descr="0_6b6f3_92b1c122_L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8FFF8"/>
              </a:clrFrom>
              <a:clrTo>
                <a:srgbClr val="F8FF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04800"/>
            <a:ext cx="9356725" cy="716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Down Ribbon 4"/>
          <p:cNvSpPr/>
          <p:nvPr/>
        </p:nvSpPr>
        <p:spPr>
          <a:xfrm>
            <a:off x="457200" y="381000"/>
            <a:ext cx="8686800" cy="1447800"/>
          </a:xfrm>
          <a:prstGeom prst="ribb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>
                <a:solidFill>
                  <a:schemeClr val="tx1"/>
                </a:solidFill>
              </a:rPr>
              <a:t>HOZIR DARSIMIZ</a:t>
            </a:r>
          </a:p>
        </p:txBody>
      </p:sp>
      <p:sp>
        <p:nvSpPr>
          <p:cNvPr id="26" name="8-Point Star 11"/>
          <p:cNvSpPr/>
          <p:nvPr/>
        </p:nvSpPr>
        <p:spPr>
          <a:xfrm>
            <a:off x="7010400" y="2057400"/>
            <a:ext cx="1828800" cy="1828800"/>
          </a:xfrm>
          <a:prstGeom prst="star8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000" b="1" dirty="0"/>
              <a:t>I</a:t>
            </a:r>
          </a:p>
        </p:txBody>
      </p:sp>
      <p:sp>
        <p:nvSpPr>
          <p:cNvPr id="12" name="8-Point Star 11"/>
          <p:cNvSpPr/>
          <p:nvPr/>
        </p:nvSpPr>
        <p:spPr>
          <a:xfrm>
            <a:off x="7620000" y="3124200"/>
            <a:ext cx="1828800" cy="1828800"/>
          </a:xfrm>
          <a:prstGeom prst="star8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000" b="1" dirty="0"/>
              <a:t>K</a:t>
            </a:r>
          </a:p>
        </p:txBody>
      </p:sp>
      <p:sp>
        <p:nvSpPr>
          <p:cNvPr id="13" name="8-Point Star 11"/>
          <p:cNvSpPr/>
          <p:nvPr/>
        </p:nvSpPr>
        <p:spPr>
          <a:xfrm>
            <a:off x="7620000" y="4343400"/>
            <a:ext cx="1828800" cy="1828800"/>
          </a:xfrm>
          <a:prstGeom prst="star8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000" b="1" dirty="0"/>
              <a:t>A</a:t>
            </a:r>
          </a:p>
        </p:txBody>
      </p:sp>
      <p:sp>
        <p:nvSpPr>
          <p:cNvPr id="14" name="8-Point Star 11"/>
          <p:cNvSpPr/>
          <p:nvPr/>
        </p:nvSpPr>
        <p:spPr>
          <a:xfrm>
            <a:off x="5867400" y="1752600"/>
            <a:ext cx="1828800" cy="1828800"/>
          </a:xfrm>
          <a:prstGeom prst="star8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000" b="1" dirty="0"/>
              <a:t>T</a:t>
            </a:r>
          </a:p>
        </p:txBody>
      </p:sp>
      <p:sp>
        <p:nvSpPr>
          <p:cNvPr id="15" name="8-Point Star 11"/>
          <p:cNvSpPr/>
          <p:nvPr/>
        </p:nvSpPr>
        <p:spPr>
          <a:xfrm>
            <a:off x="4724400" y="1828800"/>
            <a:ext cx="1828800" cy="1828800"/>
          </a:xfrm>
          <a:prstGeom prst="star8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000" b="1" dirty="0"/>
              <a:t>A</a:t>
            </a:r>
          </a:p>
        </p:txBody>
      </p:sp>
      <p:sp>
        <p:nvSpPr>
          <p:cNvPr id="16" name="8-Point Star 11"/>
          <p:cNvSpPr/>
          <p:nvPr/>
        </p:nvSpPr>
        <p:spPr>
          <a:xfrm>
            <a:off x="3429000" y="1752600"/>
            <a:ext cx="1828800" cy="1828800"/>
          </a:xfrm>
          <a:prstGeom prst="star8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000" b="1" dirty="0"/>
              <a:t>M</a:t>
            </a:r>
          </a:p>
        </p:txBody>
      </p:sp>
      <p:sp>
        <p:nvSpPr>
          <p:cNvPr id="17" name="8-Point Star 11"/>
          <p:cNvSpPr/>
          <p:nvPr/>
        </p:nvSpPr>
        <p:spPr>
          <a:xfrm>
            <a:off x="2286000" y="1828800"/>
            <a:ext cx="1828800" cy="1828800"/>
          </a:xfrm>
          <a:prstGeom prst="star8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000" b="1" dirty="0"/>
              <a:t>E</a:t>
            </a:r>
          </a:p>
        </p:txBody>
      </p:sp>
      <p:sp>
        <p:nvSpPr>
          <p:cNvPr id="18" name="8-Point Star 11"/>
          <p:cNvSpPr/>
          <p:nvPr/>
        </p:nvSpPr>
        <p:spPr>
          <a:xfrm>
            <a:off x="1143000" y="2133600"/>
            <a:ext cx="1828800" cy="1828800"/>
          </a:xfrm>
          <a:prstGeom prst="star8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000" b="1" dirty="0"/>
              <a:t>T</a:t>
            </a:r>
          </a:p>
        </p:txBody>
      </p:sp>
      <p:sp>
        <p:nvSpPr>
          <p:cNvPr id="19" name="8-Point Star 11"/>
          <p:cNvSpPr/>
          <p:nvPr/>
        </p:nvSpPr>
        <p:spPr>
          <a:xfrm>
            <a:off x="228600" y="2971800"/>
            <a:ext cx="1828800" cy="1828800"/>
          </a:xfrm>
          <a:prstGeom prst="star8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0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0" name="8-Point Star 11"/>
          <p:cNvSpPr/>
          <p:nvPr/>
        </p:nvSpPr>
        <p:spPr>
          <a:xfrm>
            <a:off x="0" y="4343400"/>
            <a:ext cx="1828800" cy="1828800"/>
          </a:xfrm>
          <a:prstGeom prst="star8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000" b="1" dirty="0">
                <a:solidFill>
                  <a:schemeClr val="tx1"/>
                </a:solidFill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440937683"/>
      </p:ext>
    </p:extLst>
  </p:cSld>
  <p:clrMapOvr>
    <a:masterClrMapping/>
  </p:clrMapOvr>
  <p:transition spd="slow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1" name="AutoShape 7"/>
          <p:cNvSpPr>
            <a:spLocks noChangeArrowheads="1"/>
          </p:cNvSpPr>
          <p:nvPr/>
        </p:nvSpPr>
        <p:spPr bwMode="auto">
          <a:xfrm rot="10800000">
            <a:off x="2916238" y="3573463"/>
            <a:ext cx="6953250" cy="2439987"/>
          </a:xfrm>
          <a:prstGeom prst="cloudCallout">
            <a:avLst>
              <a:gd name="adj1" fmla="val -10125"/>
              <a:gd name="adj2" fmla="val 32046"/>
            </a:avLst>
          </a:prstGeom>
          <a:solidFill>
            <a:srgbClr val="66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rot="10800000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/>
              <a:t>savol</a:t>
            </a:r>
            <a:r>
              <a:rPr lang="en-US" sz="2400" dirty="0"/>
              <a:t> </a:t>
            </a:r>
            <a:r>
              <a:rPr lang="en-US" sz="2400" dirty="0" err="1"/>
              <a:t>javob</a:t>
            </a:r>
            <a:r>
              <a:rPr lang="en-US" sz="2400" dirty="0"/>
              <a:t>, </a:t>
            </a:r>
            <a:r>
              <a:rPr lang="en-US" sz="2400" dirty="0" err="1"/>
              <a:t>tushuntirish</a:t>
            </a:r>
            <a:endParaRPr lang="ru-RU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3600" dirty="0">
              <a:latin typeface="Times New Roman" pitchFamily="18" charset="0"/>
            </a:endParaRPr>
          </a:p>
        </p:txBody>
      </p:sp>
      <p:sp>
        <p:nvSpPr>
          <p:cNvPr id="54" name="AutoShape 3"/>
          <p:cNvSpPr>
            <a:spLocks noChangeArrowheads="1"/>
          </p:cNvSpPr>
          <p:nvPr/>
        </p:nvSpPr>
        <p:spPr bwMode="auto">
          <a:xfrm rot="10800000">
            <a:off x="0" y="263525"/>
            <a:ext cx="4057650" cy="1736725"/>
          </a:xfrm>
          <a:prstGeom prst="cloudCallout">
            <a:avLst>
              <a:gd name="adj1" fmla="val -10125"/>
              <a:gd name="adj2" fmla="val 32046"/>
            </a:avLst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rot="10800000"/>
          <a:lstStyle/>
          <a:p>
            <a:pPr algn="ctr"/>
            <a:r>
              <a:rPr lang="en-US" sz="3600" b="1">
                <a:solidFill>
                  <a:srgbClr val="0000FF"/>
                </a:solidFill>
                <a:latin typeface="Times New Roman" pitchFamily="18" charset="0"/>
              </a:rPr>
              <a:t>Dars</a:t>
            </a:r>
          </a:p>
          <a:p>
            <a:pPr algn="ctr"/>
            <a:r>
              <a:rPr lang="en-US" sz="3600" b="1">
                <a:solidFill>
                  <a:srgbClr val="0000FF"/>
                </a:solidFill>
                <a:latin typeface="Times New Roman" pitchFamily="18" charset="0"/>
              </a:rPr>
              <a:t>turi:</a:t>
            </a:r>
          </a:p>
        </p:txBody>
      </p:sp>
      <p:sp>
        <p:nvSpPr>
          <p:cNvPr id="55" name="AutoShape 6"/>
          <p:cNvSpPr>
            <a:spLocks noChangeArrowheads="1"/>
          </p:cNvSpPr>
          <p:nvPr/>
        </p:nvSpPr>
        <p:spPr bwMode="auto">
          <a:xfrm rot="10800000">
            <a:off x="0" y="3132138"/>
            <a:ext cx="4762500" cy="1847850"/>
          </a:xfrm>
          <a:prstGeom prst="cloudCallout">
            <a:avLst>
              <a:gd name="adj1" fmla="val -10125"/>
              <a:gd name="adj2" fmla="val 32046"/>
            </a:avLst>
          </a:prstGeom>
          <a:solidFill>
            <a:srgbClr val="66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rot="10800000"/>
          <a:lstStyle/>
          <a:p>
            <a:pPr algn="ctr"/>
            <a:r>
              <a:rPr lang="en-US" sz="3600" b="1">
                <a:solidFill>
                  <a:srgbClr val="FF0000"/>
                </a:solidFill>
                <a:latin typeface="Times New Roman" pitchFamily="18" charset="0"/>
              </a:rPr>
              <a:t>Dars</a:t>
            </a:r>
          </a:p>
          <a:p>
            <a:pPr algn="ctr"/>
            <a:r>
              <a:rPr lang="en-US" sz="3600" b="1">
                <a:solidFill>
                  <a:srgbClr val="FF0000"/>
                </a:solidFill>
                <a:latin typeface="Times New Roman" pitchFamily="18" charset="0"/>
              </a:rPr>
              <a:t>metodlari.</a:t>
            </a:r>
          </a:p>
        </p:txBody>
      </p:sp>
      <p:sp>
        <p:nvSpPr>
          <p:cNvPr id="2" name="AutoShape 7"/>
          <p:cNvSpPr>
            <a:spLocks noChangeArrowheads="1"/>
          </p:cNvSpPr>
          <p:nvPr/>
        </p:nvSpPr>
        <p:spPr bwMode="auto">
          <a:xfrm rot="10800000">
            <a:off x="3348038" y="0"/>
            <a:ext cx="6953250" cy="2700338"/>
          </a:xfrm>
          <a:prstGeom prst="cloudCallout">
            <a:avLst>
              <a:gd name="adj1" fmla="val -10125"/>
              <a:gd name="adj2" fmla="val 32046"/>
            </a:avLst>
          </a:prstGeom>
          <a:solidFill>
            <a:srgbClr val="66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rot="10800000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/>
              <a:t>O’quvchilarga</a:t>
            </a:r>
            <a:r>
              <a:rPr lang="en-US" sz="2400" dirty="0"/>
              <a:t>  “ </a:t>
            </a:r>
            <a:r>
              <a:rPr lang="en-US" sz="2400" b="1" dirty="0"/>
              <a:t>2 </a:t>
            </a:r>
            <a:r>
              <a:rPr lang="en-US" sz="2400" b="1" dirty="0" err="1"/>
              <a:t>sonini</a:t>
            </a:r>
            <a:r>
              <a:rPr lang="en-US" sz="2400" b="1" dirty="0"/>
              <a:t> </a:t>
            </a:r>
            <a:r>
              <a:rPr lang="en-US" sz="2400" b="1" dirty="0" err="1"/>
              <a:t>bir</a:t>
            </a:r>
            <a:r>
              <a:rPr lang="en-US" sz="2400" b="1" dirty="0"/>
              <a:t> </a:t>
            </a:r>
            <a:r>
              <a:rPr lang="en-US" sz="2400" b="1" dirty="0" err="1"/>
              <a:t>xonali</a:t>
            </a:r>
            <a:r>
              <a:rPr lang="en-US" sz="2400" b="1" dirty="0"/>
              <a:t> </a:t>
            </a:r>
            <a:r>
              <a:rPr lang="en-US" sz="2400" b="1" dirty="0" err="1"/>
              <a:t>songa</a:t>
            </a:r>
            <a:r>
              <a:rPr lang="en-US" sz="2400" b="1" dirty="0"/>
              <a:t> </a:t>
            </a:r>
            <a:r>
              <a:rPr lang="en-US" sz="2400" b="1" dirty="0" err="1"/>
              <a:t>ko‘paytirish</a:t>
            </a:r>
            <a:r>
              <a:rPr lang="en-US" sz="2400" dirty="0"/>
              <a:t>  ” </a:t>
            </a:r>
            <a:r>
              <a:rPr lang="en-US" sz="2400" dirty="0" err="1"/>
              <a:t>ko’rinishidagi</a:t>
            </a:r>
            <a:r>
              <a:rPr lang="en-US" sz="2400" dirty="0"/>
              <a:t> </a:t>
            </a:r>
            <a:r>
              <a:rPr lang="en-US" sz="2400" dirty="0" err="1"/>
              <a:t>misollarni</a:t>
            </a:r>
            <a:r>
              <a:rPr lang="en-US" sz="2400" dirty="0"/>
              <a:t> </a:t>
            </a:r>
            <a:r>
              <a:rPr lang="en-US" sz="2400" dirty="0" err="1"/>
              <a:t>bajarishni</a:t>
            </a:r>
            <a:r>
              <a:rPr lang="en-US" sz="2400" dirty="0"/>
              <a:t> </a:t>
            </a:r>
            <a:r>
              <a:rPr lang="en-US" sz="2400" dirty="0" err="1"/>
              <a:t>o’rgatish</a:t>
            </a:r>
            <a:endParaRPr lang="ru-RU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3600" dirty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1" grpId="0" animBg="1"/>
      <p:bldP spid="54" grpId="0" animBg="1"/>
      <p:bldP spid="55" grpId="0" animBg="1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28" y="332656"/>
            <a:ext cx="8280920" cy="626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837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Шестиугольник 2"/>
          <p:cNvSpPr/>
          <p:nvPr/>
        </p:nvSpPr>
        <p:spPr>
          <a:xfrm>
            <a:off x="1071563" y="1785938"/>
            <a:ext cx="7119937" cy="1143000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dirty="0">
                <a:solidFill>
                  <a:srgbClr val="0000FF"/>
                </a:solidFill>
              </a:rPr>
              <a:t>SHIORIMIZ:</a:t>
            </a:r>
            <a:endParaRPr lang="ru-RU" sz="4400" b="1" dirty="0">
              <a:solidFill>
                <a:srgbClr val="0000FF"/>
              </a:solidFill>
            </a:endParaRPr>
          </a:p>
        </p:txBody>
      </p:sp>
      <p:sp>
        <p:nvSpPr>
          <p:cNvPr id="5" name="Загнутый угол 4"/>
          <p:cNvSpPr/>
          <p:nvPr/>
        </p:nvSpPr>
        <p:spPr>
          <a:xfrm>
            <a:off x="142875" y="3500438"/>
            <a:ext cx="8624888" cy="3143250"/>
          </a:xfrm>
          <a:prstGeom prst="foldedCorne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srgbClr val="0000FF"/>
                </a:solidFill>
              </a:rPr>
              <a:t>O`QIB  YARATAMIZ ,IJOD  QILAMIZ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srgbClr val="0000FF"/>
                </a:solidFill>
              </a:rPr>
              <a:t>SHU  OZOD  VATANNI  OBOD  QILAMIZ</a:t>
            </a:r>
            <a:endParaRPr lang="ru-RU" sz="3600" b="1" dirty="0">
              <a:solidFill>
                <a:srgbClr val="0000FF"/>
              </a:solidFill>
            </a:endParaRPr>
          </a:p>
        </p:txBody>
      </p:sp>
      <p:pic>
        <p:nvPicPr>
          <p:cNvPr id="21507" name="Picture 5" descr="2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H="1" flipV="1">
            <a:off x="0" y="2571750"/>
            <a:ext cx="2000250" cy="168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5" descr="2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0800000" flipH="1" flipV="1">
            <a:off x="7010400" y="5105400"/>
            <a:ext cx="2133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rezident.wav">
            <a:hlinkClick r:id="" action="ppaction://media"/>
          </p:cNvPr>
          <p:cNvPicPr>
            <a:picLocks noGrp="1" noRot="1" noChangeAspect="1"/>
          </p:cNvPicPr>
          <p:nvPr>
            <p:ph idx="4294967295"/>
            <a:audioFile r:link="rId1"/>
          </p:nvPr>
        </p:nvPicPr>
        <p:blipFill>
          <a:blip r:embed="rId4"/>
          <a:srcRect/>
          <a:stretch>
            <a:fillRect/>
          </a:stretch>
        </p:blipFill>
        <p:spPr>
          <a:xfrm>
            <a:off x="642938" y="3214688"/>
            <a:ext cx="304800" cy="304800"/>
          </a:xfrm>
        </p:spPr>
      </p:pic>
      <p:pic>
        <p:nvPicPr>
          <p:cNvPr id="11" name="Picture 2" descr="D:\SHAXNOZA\Новая папка\РАЗНОЕ\rasmlar to'plami\giflar\gif_barre_01.gi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57250" y="642938"/>
            <a:ext cx="733425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Tm="8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6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2366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13316" name="Рисунок 1" descr="Рисунок4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7" name="WordArt 5"/>
          <p:cNvSpPr>
            <a:spLocks noChangeArrowheads="1" noChangeShapeType="1" noTextEdit="1"/>
          </p:cNvSpPr>
          <p:nvPr/>
        </p:nvSpPr>
        <p:spPr bwMode="auto">
          <a:xfrm>
            <a:off x="1371600" y="1447800"/>
            <a:ext cx="7086600" cy="3505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ru-RU" sz="3600" b="1" kern="10">
                <a:ln w="19050">
                  <a:solidFill>
                    <a:srgbClr val="0000FF"/>
                  </a:solidFill>
                  <a:round/>
                  <a:headEnd/>
                  <a:tailEnd/>
                </a:ln>
                <a:solidFill>
                  <a:srgbClr val="0000FF"/>
                </a:solidFill>
                <a:latin typeface="Arial"/>
                <a:cs typeface="Arial"/>
              </a:rPr>
              <a:t> </a:t>
            </a:r>
          </a:p>
        </p:txBody>
      </p:sp>
      <p:sp>
        <p:nvSpPr>
          <p:cNvPr id="6" name="Горизонтальный свиток 5"/>
          <p:cNvSpPr/>
          <p:nvPr/>
        </p:nvSpPr>
        <p:spPr>
          <a:xfrm>
            <a:off x="2095500" y="906463"/>
            <a:ext cx="5238750" cy="1731962"/>
          </a:xfrm>
          <a:prstGeom prst="horizontalScroll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b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Darsning</a:t>
            </a:r>
            <a:r>
              <a:rPr lang="en-US" sz="2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jihozi</a:t>
            </a:r>
            <a:endParaRPr lang="ru-RU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462" name="AutoShape 5"/>
          <p:cNvSpPr>
            <a:spLocks noChangeArrowheads="1"/>
          </p:cNvSpPr>
          <p:nvPr/>
        </p:nvSpPr>
        <p:spPr bwMode="auto">
          <a:xfrm>
            <a:off x="857250" y="2786063"/>
            <a:ext cx="6096000" cy="2670175"/>
          </a:xfrm>
          <a:prstGeom prst="plaque">
            <a:avLst>
              <a:gd name="adj" fmla="val 16667"/>
            </a:avLst>
          </a:prstGeom>
          <a:gradFill rotWithShape="1">
            <a:gsLst>
              <a:gs pos="0">
                <a:srgbClr val="FFCC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>
              <a:latin typeface="Calibri" pitchFamily="34" charset="0"/>
            </a:endParaRPr>
          </a:p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1. Tashkiliy qism: 5 daqiqa</a:t>
            </a:r>
          </a:p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2. O`tilgan mavzuni takrorlash: 7 daqiqa</a:t>
            </a:r>
          </a:p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3. Yangi mavzu bayoni:   20 daqiqa</a:t>
            </a:r>
          </a:p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4. Darsni mustahkamlash: 10 daqiqa</a:t>
            </a:r>
          </a:p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5. Baholash: 2 daqiqa</a:t>
            </a:r>
          </a:p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6. Uyga Vazifa: 1 daqiqa</a:t>
            </a:r>
            <a:endParaRPr lang="ru-RU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463" name="WordArt 6"/>
          <p:cNvSpPr>
            <a:spLocks noChangeArrowheads="1" noChangeShapeType="1" noTextEdit="1"/>
          </p:cNvSpPr>
          <p:nvPr/>
        </p:nvSpPr>
        <p:spPr bwMode="auto">
          <a:xfrm>
            <a:off x="1285875" y="2786063"/>
            <a:ext cx="5429250" cy="296862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12477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CC"/>
                </a:solidFill>
                <a:latin typeface="Times New Roman"/>
                <a:cs typeface="Times New Roman"/>
              </a:rPr>
              <a:t>Darsning texnalogik xaritasi</a:t>
            </a:r>
            <a:endParaRPr lang="ru-RU" sz="3600" kern="1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CC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0"/>
            <a:ext cx="997108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122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Другая 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00000"/>
      </a:hlink>
      <a:folHlink>
        <a:srgbClr val="953734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1570</TotalTime>
  <Words>332</Words>
  <Application>Microsoft Office PowerPoint</Application>
  <PresentationFormat>Экран (4:3)</PresentationFormat>
  <Paragraphs>115</Paragraphs>
  <Slides>25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1" baseType="lpstr">
      <vt:lpstr>Malgun Gothic</vt:lpstr>
      <vt:lpstr>Arial</vt:lpstr>
      <vt:lpstr>Calibri</vt:lpstr>
      <vt:lpstr>Impact</vt:lpstr>
      <vt:lpstr>Times New Roman</vt:lpstr>
      <vt:lpstr>Тема Office</vt:lpstr>
      <vt:lpstr>Презентация PowerPoint</vt:lpstr>
      <vt:lpstr>Презентация PowerPoint</vt:lpstr>
      <vt:lpstr>Matematik darsi 2-sinf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</vt:lpstr>
      <vt:lpstr>Uyga vazifa:  </vt:lpstr>
      <vt:lpstr>Презентация PowerPoint</vt:lpstr>
      <vt:lpstr>Презентация PowerPoint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Елена</dc:creator>
  <cp:lastModifiedBy>Пользователь</cp:lastModifiedBy>
  <cp:revision>64</cp:revision>
  <dcterms:created xsi:type="dcterms:W3CDTF">2014-01-06T16:00:12Z</dcterms:created>
  <dcterms:modified xsi:type="dcterms:W3CDTF">2021-11-21T17:50:22Z</dcterms:modified>
</cp:coreProperties>
</file>